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lowcost.ua/wp-content/uploads/2020/10/oliveoil2d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4000" b="-4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140968"/>
            <a:ext cx="7772400" cy="147002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err="1" smtClean="0"/>
              <a:t>Винно-гастрономісний</a:t>
            </a:r>
            <a:r>
              <a:rPr lang="ru-RU" dirty="0" smtClean="0"/>
              <a:t> </a:t>
            </a:r>
            <a:r>
              <a:rPr lang="ru-RU" dirty="0" smtClean="0"/>
              <a:t>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797152"/>
            <a:ext cx="7704856" cy="8416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зберігати</a:t>
            </a:r>
            <a:r>
              <a:rPr lang="ru-RU" dirty="0" smtClean="0"/>
              <a:t> та </a:t>
            </a:r>
            <a:r>
              <a:rPr lang="ru-RU" dirty="0" err="1" smtClean="0"/>
              <a:t>примножувати</a:t>
            </a:r>
            <a:r>
              <a:rPr lang="ru-RU" dirty="0" smtClean="0"/>
              <a:t> </a:t>
            </a:r>
            <a:r>
              <a:rPr lang="ru-RU" dirty="0" err="1" smtClean="0"/>
              <a:t>моральні</a:t>
            </a:r>
            <a:r>
              <a:rPr lang="ru-RU" dirty="0" smtClean="0"/>
              <a:t>, </a:t>
            </a:r>
            <a:r>
              <a:rPr lang="ru-RU" dirty="0" err="1" smtClean="0"/>
              <a:t>культурні</a:t>
            </a:r>
            <a:r>
              <a:rPr lang="ru-RU" dirty="0" smtClean="0"/>
              <a:t>,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цінності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історії</a:t>
            </a:r>
            <a:r>
              <a:rPr lang="ru-RU" dirty="0" smtClean="0"/>
              <a:t> та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у </a:t>
            </a:r>
            <a:r>
              <a:rPr lang="ru-RU" dirty="0" err="1" smtClean="0"/>
              <a:t>загальній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r>
              <a:rPr lang="ru-RU" dirty="0" err="1" smtClean="0"/>
              <a:t>знань</a:t>
            </a:r>
            <a:r>
              <a:rPr lang="ru-RU" dirty="0" smtClean="0"/>
              <a:t> про природу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суспільство</a:t>
            </a:r>
            <a:r>
              <a:rPr lang="ru-RU" dirty="0" smtClean="0"/>
              <a:t> та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, вести здоровий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сервісно-виробничий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потреб </a:t>
            </a:r>
            <a:r>
              <a:rPr lang="ru-RU" dirty="0" err="1" smtClean="0"/>
              <a:t>споживачів</a:t>
            </a:r>
            <a:r>
              <a:rPr lang="ru-RU" dirty="0" smtClean="0"/>
              <a:t> та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розробляти,просувати,реалізовувати</a:t>
            </a:r>
            <a:r>
              <a:rPr lang="ru-RU" dirty="0" smtClean="0"/>
              <a:t> та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готельних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ресторанних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err="1" smtClean="0"/>
              <a:t>Серед</a:t>
            </a:r>
            <a:r>
              <a:rPr lang="ru-RU" b="1" dirty="0" smtClean="0"/>
              <a:t> </a:t>
            </a:r>
            <a:r>
              <a:rPr lang="ru-RU" b="1" dirty="0" err="1" smtClean="0"/>
              <a:t>усіх</a:t>
            </a:r>
            <a:r>
              <a:rPr lang="ru-RU" b="1" dirty="0" smtClean="0"/>
              <a:t> </a:t>
            </a:r>
            <a:r>
              <a:rPr lang="ru-RU" b="1" dirty="0" err="1" smtClean="0"/>
              <a:t>видів</a:t>
            </a:r>
            <a:r>
              <a:rPr lang="ru-RU" b="1" dirty="0" smtClean="0"/>
              <a:t> туризму </a:t>
            </a:r>
            <a:r>
              <a:rPr lang="ru-RU" b="1" dirty="0" err="1" smtClean="0"/>
              <a:t>гастрономічний</a:t>
            </a:r>
            <a:r>
              <a:rPr lang="ru-RU" b="1" dirty="0" smtClean="0"/>
              <a:t> </a:t>
            </a:r>
            <a:r>
              <a:rPr lang="ru-RU" b="1" dirty="0" err="1" smtClean="0"/>
              <a:t>сьогодні</a:t>
            </a:r>
            <a:r>
              <a:rPr lang="ru-RU" b="1" dirty="0" smtClean="0"/>
              <a:t> – </a:t>
            </a:r>
            <a:r>
              <a:rPr lang="ru-RU" b="1" dirty="0" err="1" smtClean="0"/>
              <a:t>найбільш</a:t>
            </a:r>
            <a:r>
              <a:rPr lang="ru-RU" b="1" dirty="0" smtClean="0"/>
              <a:t> </a:t>
            </a:r>
            <a:r>
              <a:rPr lang="ru-RU" b="1" dirty="0" err="1" smtClean="0"/>
              <a:t>трендовий</a:t>
            </a:r>
            <a:r>
              <a:rPr lang="ru-RU" b="1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Щорічні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до </a:t>
            </a:r>
            <a:r>
              <a:rPr lang="ru-RU" dirty="0" err="1" smtClean="0"/>
              <a:t>коронакризи</a:t>
            </a:r>
            <a:r>
              <a:rPr lang="ru-RU" dirty="0" smtClean="0"/>
              <a:t> </a:t>
            </a:r>
            <a:r>
              <a:rPr lang="ru-RU" dirty="0" err="1" smtClean="0"/>
              <a:t>сягали</a:t>
            </a:r>
            <a:r>
              <a:rPr lang="ru-RU" dirty="0" smtClean="0"/>
              <a:t> </a:t>
            </a:r>
            <a:r>
              <a:rPr lang="ru-RU" b="1" dirty="0" smtClean="0"/>
              <a:t>$150 млрд.</a:t>
            </a:r>
            <a:r>
              <a:rPr lang="ru-RU" dirty="0" smtClean="0"/>
              <a:t> </a:t>
            </a:r>
            <a:r>
              <a:rPr lang="ru-RU" dirty="0" err="1" smtClean="0"/>
              <a:t>Туристичні</a:t>
            </a:r>
            <a:r>
              <a:rPr lang="ru-RU" dirty="0" smtClean="0"/>
              <a:t> </a:t>
            </a:r>
            <a:r>
              <a:rPr lang="ru-RU" dirty="0" err="1" smtClean="0"/>
              <a:t>маршрути</a:t>
            </a:r>
            <a:r>
              <a:rPr lang="ru-RU" dirty="0" smtClean="0"/>
              <a:t> невеликими </a:t>
            </a:r>
            <a:r>
              <a:rPr lang="ru-RU" dirty="0" err="1" smtClean="0"/>
              <a:t>господарствами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популярні</a:t>
            </a:r>
            <a:r>
              <a:rPr lang="ru-RU" dirty="0" smtClean="0"/>
              <a:t> в </a:t>
            </a:r>
            <a:r>
              <a:rPr lang="ru-RU" dirty="0" err="1" smtClean="0"/>
              <a:t>Європі</a:t>
            </a:r>
            <a:r>
              <a:rPr lang="ru-RU" dirty="0" smtClean="0"/>
              <a:t>, вони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</a:t>
            </a:r>
            <a:r>
              <a:rPr lang="ru-RU" dirty="0" err="1" smtClean="0"/>
              <a:t>тематично</a:t>
            </a:r>
            <a:r>
              <a:rPr lang="ru-RU" dirty="0" smtClean="0"/>
              <a:t>: дороги вина, дороги смаку, дороги вина та смаку – </a:t>
            </a:r>
            <a:r>
              <a:rPr lang="ru-RU" dirty="0" err="1" smtClean="0"/>
              <a:t>рибні</a:t>
            </a:r>
            <a:r>
              <a:rPr lang="ru-RU" dirty="0" smtClean="0"/>
              <a:t>, </a:t>
            </a:r>
            <a:r>
              <a:rPr lang="ru-RU" dirty="0" err="1" smtClean="0"/>
              <a:t>сирні</a:t>
            </a:r>
            <a:r>
              <a:rPr lang="ru-RU" dirty="0" smtClean="0"/>
              <a:t>, </a:t>
            </a:r>
            <a:r>
              <a:rPr lang="ru-RU" dirty="0" err="1" smtClean="0"/>
              <a:t>медові</a:t>
            </a:r>
            <a:r>
              <a:rPr lang="ru-RU" dirty="0" smtClean="0"/>
              <a:t>, </a:t>
            </a:r>
            <a:r>
              <a:rPr lang="ru-RU" dirty="0" err="1" smtClean="0"/>
              <a:t>оливкові</a:t>
            </a:r>
            <a:r>
              <a:rPr lang="ru-RU" dirty="0" smtClean="0"/>
              <a:t>, </a:t>
            </a:r>
            <a:r>
              <a:rPr lang="ru-RU" dirty="0" err="1" smtClean="0"/>
              <a:t>фруктово-ягідні</a:t>
            </a:r>
            <a:r>
              <a:rPr lang="ru-RU" dirty="0" smtClean="0"/>
              <a:t> та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маршрутів</a:t>
            </a:r>
            <a:r>
              <a:rPr lang="ru-RU" dirty="0" smtClean="0"/>
              <a:t>. У ЄС </a:t>
            </a:r>
            <a:r>
              <a:rPr lang="ru-RU" dirty="0" err="1" smtClean="0"/>
              <a:t>порахували</a:t>
            </a:r>
            <a:r>
              <a:rPr lang="ru-RU" dirty="0" smtClean="0"/>
              <a:t>: </a:t>
            </a:r>
            <a:r>
              <a:rPr lang="ru-RU" dirty="0" err="1" smtClean="0"/>
              <a:t>середній</a:t>
            </a:r>
            <a:r>
              <a:rPr lang="ru-RU" dirty="0" smtClean="0"/>
              <a:t> чек </a:t>
            </a:r>
            <a:r>
              <a:rPr lang="ru-RU" dirty="0" err="1" smtClean="0"/>
              <a:t>звичайного</a:t>
            </a:r>
            <a:r>
              <a:rPr lang="ru-RU" dirty="0" smtClean="0"/>
              <a:t> туриста </a:t>
            </a:r>
            <a:r>
              <a:rPr lang="ru-RU" dirty="0" err="1" smtClean="0"/>
              <a:t>дорівнює</a:t>
            </a:r>
            <a:r>
              <a:rPr lang="ru-RU" dirty="0" smtClean="0"/>
              <a:t> €50, а </a:t>
            </a:r>
            <a:r>
              <a:rPr lang="ru-RU" dirty="0" err="1" smtClean="0"/>
              <a:t>середній</a:t>
            </a:r>
            <a:r>
              <a:rPr lang="ru-RU" dirty="0" smtClean="0"/>
              <a:t> чек туриста </a:t>
            </a:r>
            <a:r>
              <a:rPr lang="ru-RU" dirty="0" err="1" smtClean="0"/>
              <a:t>саме</a:t>
            </a:r>
            <a:r>
              <a:rPr lang="ru-RU" dirty="0" smtClean="0"/>
              <a:t> </a:t>
            </a:r>
            <a:r>
              <a:rPr lang="ru-RU" dirty="0" err="1" smtClean="0"/>
              <a:t>гастрономічного</a:t>
            </a:r>
            <a:r>
              <a:rPr lang="ru-RU" dirty="0" smtClean="0"/>
              <a:t> маршруту – €200.</a:t>
            </a:r>
            <a:r>
              <a:rPr lang="ru-RU" b="1" dirty="0" smtClean="0"/>
              <a:t> </a:t>
            </a:r>
            <a:r>
              <a:rPr lang="ru-RU" b="1" dirty="0" err="1" smtClean="0"/>
              <a:t>Об’єм</a:t>
            </a:r>
            <a:r>
              <a:rPr lang="ru-RU" b="1" dirty="0" smtClean="0"/>
              <a:t> </a:t>
            </a:r>
            <a:r>
              <a:rPr lang="ru-RU" b="1" dirty="0" err="1" smtClean="0"/>
              <a:t>виробництва</a:t>
            </a:r>
            <a:r>
              <a:rPr lang="ru-RU" b="1" dirty="0" smtClean="0"/>
              <a:t> у </a:t>
            </a:r>
            <a:r>
              <a:rPr lang="ru-RU" b="1" dirty="0" err="1" smtClean="0"/>
              <a:t>малих</a:t>
            </a:r>
            <a:r>
              <a:rPr lang="ru-RU" b="1" dirty="0" smtClean="0"/>
              <a:t> </a:t>
            </a:r>
            <a:r>
              <a:rPr lang="ru-RU" b="1" dirty="0" err="1" smtClean="0"/>
              <a:t>господарств</a:t>
            </a:r>
            <a:r>
              <a:rPr lang="ru-RU" b="1" dirty="0" smtClean="0"/>
              <a:t> </a:t>
            </a:r>
            <a:r>
              <a:rPr lang="ru-RU" b="1" dirty="0" err="1" smtClean="0"/>
              <a:t>Одеської</a:t>
            </a:r>
            <a:r>
              <a:rPr lang="ru-RU" b="1" dirty="0" smtClean="0"/>
              <a:t> </a:t>
            </a:r>
            <a:r>
              <a:rPr lang="ru-RU" b="1" dirty="0" err="1" smtClean="0"/>
              <a:t>області</a:t>
            </a:r>
            <a:r>
              <a:rPr lang="ru-RU" b="1" dirty="0" smtClean="0"/>
              <a:t>, </a:t>
            </a:r>
            <a:r>
              <a:rPr lang="ru-RU" b="1" dirty="0" err="1" smtClean="0"/>
              <a:t>які</a:t>
            </a:r>
            <a:r>
              <a:rPr lang="ru-RU" b="1" dirty="0" smtClean="0"/>
              <a:t> стали </a:t>
            </a:r>
            <a:r>
              <a:rPr lang="ru-RU" b="1" dirty="0" err="1" smtClean="0"/>
              <a:t>учасниками</a:t>
            </a:r>
            <a:r>
              <a:rPr lang="ru-RU" b="1" dirty="0" smtClean="0"/>
              <a:t> Дороги вина та смаку, </a:t>
            </a:r>
            <a:r>
              <a:rPr lang="ru-RU" b="1" dirty="0" err="1" smtClean="0"/>
              <a:t>після</a:t>
            </a:r>
            <a:r>
              <a:rPr lang="ru-RU" b="1" dirty="0" smtClean="0"/>
              <a:t> того </a:t>
            </a:r>
            <a:r>
              <a:rPr lang="ru-RU" b="1" dirty="0" err="1" smtClean="0"/>
              <a:t>збільшився</a:t>
            </a:r>
            <a:r>
              <a:rPr lang="ru-RU" b="1" dirty="0" smtClean="0"/>
              <a:t> на 30%</a:t>
            </a:r>
            <a:r>
              <a:rPr lang="ru-RU" dirty="0" smtClean="0"/>
              <a:t> 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52534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появою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етногастрономічних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маршрутів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виграє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одразу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багато-хто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туристи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приємно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проводять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 та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знайомляться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унікальними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особливостями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місцевості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здогадувалися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Одеській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море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сама Одеса, 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чудове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якісне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сортів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винограду –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Тельті-Курук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SHABO,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Одеський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Чорний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Сухолиманський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Колоніст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 та ™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Villa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Tinta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смачна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болгарська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бринза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м’ясні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делікатеси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Балканські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Ястія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”, а у Вилкове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готують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виняткову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липованську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рибну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юшку. 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гастрономічних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подорожах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дізнатися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повсякденне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культуру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часом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класичних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екскурсійних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поїздках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паче, коли вони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набридли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все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передивилися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Туристи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особисто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знайомляться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сім’ями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десятиліттями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вирощуванням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винограду,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сироварінням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виготовленням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повидла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сигар. І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звісно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продукція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товаристві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зробили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особливій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смакує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краще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Поблизу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маршрутів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розвивається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відкриваються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сільські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садиби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з’являється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потреба в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послугах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перевізників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екскурсоводів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виробників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сувенірів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рекламодавців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528945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err="1" smtClean="0"/>
              <a:t>Гастрономічний</a:t>
            </a:r>
            <a:r>
              <a:rPr lang="ru-RU" b="1" dirty="0" smtClean="0"/>
              <a:t> тур </a:t>
            </a:r>
            <a:r>
              <a:rPr lang="ru-RU" b="1" dirty="0" err="1" smtClean="0"/>
              <a:t>актуальний</a:t>
            </a:r>
            <a:r>
              <a:rPr lang="ru-RU" b="1" dirty="0" smtClean="0"/>
              <a:t> увесь </a:t>
            </a:r>
            <a:r>
              <a:rPr lang="ru-RU" b="1" dirty="0" err="1" smtClean="0"/>
              <a:t>рік</a:t>
            </a:r>
            <a:r>
              <a:rPr lang="ru-RU" dirty="0" smtClean="0"/>
              <a:t> – </a:t>
            </a:r>
            <a:r>
              <a:rPr lang="ru-RU" dirty="0" err="1" smtClean="0"/>
              <a:t>сезонності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. А в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приїздити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несезон</a:t>
            </a:r>
            <a:r>
              <a:rPr lang="ru-RU" dirty="0" smtClean="0"/>
              <a:t>: на </a:t>
            </a:r>
            <a:r>
              <a:rPr lang="ru-RU" dirty="0" err="1" smtClean="0"/>
              <a:t>виноробні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займаються</a:t>
            </a:r>
            <a:r>
              <a:rPr lang="ru-RU" dirty="0" smtClean="0"/>
              <a:t> </a:t>
            </a:r>
            <a:r>
              <a:rPr lang="ru-RU" dirty="0" err="1" smtClean="0"/>
              <a:t>виготовленням</a:t>
            </a:r>
            <a:r>
              <a:rPr lang="ru-RU" dirty="0" smtClean="0"/>
              <a:t> </a:t>
            </a:r>
            <a:r>
              <a:rPr lang="ru-RU" dirty="0" err="1" smtClean="0"/>
              <a:t>оливкової</a:t>
            </a:r>
            <a:r>
              <a:rPr lang="ru-RU" dirty="0" smtClean="0"/>
              <a:t> </a:t>
            </a:r>
            <a:r>
              <a:rPr lang="ru-RU" dirty="0" err="1" smtClean="0"/>
              <a:t>олії</a:t>
            </a:r>
            <a:r>
              <a:rPr lang="ru-RU" dirty="0" smtClean="0"/>
              <a:t>, </a:t>
            </a:r>
            <a:r>
              <a:rPr lang="ru-RU" dirty="0" err="1" smtClean="0"/>
              <a:t>збором</a:t>
            </a:r>
            <a:r>
              <a:rPr lang="ru-RU" dirty="0" smtClean="0"/>
              <a:t> </a:t>
            </a:r>
            <a:r>
              <a:rPr lang="ru-RU" dirty="0" err="1" smtClean="0"/>
              <a:t>трюфелів</a:t>
            </a:r>
            <a:r>
              <a:rPr lang="ru-RU" dirty="0" smtClean="0"/>
              <a:t> – </a:t>
            </a:r>
            <a:r>
              <a:rPr lang="ru-RU" dirty="0" err="1" smtClean="0"/>
              <a:t>восени</a:t>
            </a:r>
            <a:r>
              <a:rPr lang="ru-RU" dirty="0" smtClean="0"/>
              <a:t>. В </a:t>
            </a:r>
            <a:r>
              <a:rPr lang="ru-RU" dirty="0" err="1" smtClean="0"/>
              <a:t>цей</a:t>
            </a:r>
            <a:r>
              <a:rPr lang="ru-RU" dirty="0" smtClean="0"/>
              <a:t> же час часто </a:t>
            </a:r>
            <a:r>
              <a:rPr lang="ru-RU" dirty="0" err="1" smtClean="0"/>
              <a:t>проводяться</a:t>
            </a:r>
            <a:r>
              <a:rPr lang="ru-RU" dirty="0" smtClean="0"/>
              <a:t> </a:t>
            </a:r>
            <a:r>
              <a:rPr lang="ru-RU" dirty="0" err="1" smtClean="0"/>
              <a:t>гастрономічні</a:t>
            </a:r>
            <a:r>
              <a:rPr lang="ru-RU" dirty="0" smtClean="0"/>
              <a:t> </a:t>
            </a:r>
            <a:r>
              <a:rPr lang="ru-RU" dirty="0" err="1" smtClean="0"/>
              <a:t>фестивалі</a:t>
            </a:r>
            <a:r>
              <a:rPr lang="ru-RU" dirty="0" smtClean="0"/>
              <a:t> та </a:t>
            </a:r>
            <a:r>
              <a:rPr lang="ru-RU" dirty="0" err="1" smtClean="0"/>
              <a:t>кулінарні</a:t>
            </a:r>
            <a:r>
              <a:rPr lang="ru-RU" dirty="0" smtClean="0"/>
              <a:t> шоу.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події</a:t>
            </a:r>
            <a:r>
              <a:rPr lang="ru-RU" dirty="0" smtClean="0"/>
              <a:t> та </a:t>
            </a:r>
            <a:r>
              <a:rPr lang="ru-RU" dirty="0" err="1" smtClean="0"/>
              <a:t>дегустації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відвідати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складі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>
                <a:hlinkClick r:id="rId3"/>
              </a:rPr>
              <a:t/>
            </a:r>
            <a:br>
              <a:rPr lang="ru-RU" dirty="0" smtClean="0">
                <a:hlinkClick r:id="rId3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7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Додаткові джерела інформації: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Перший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ресторанний</a:t>
            </a:r>
            <a:r>
              <a:rPr lang="ru-RU" dirty="0" smtClean="0">
                <a:solidFill>
                  <a:schemeClr val="bg1"/>
                </a:solidFill>
              </a:rPr>
              <a:t> тур — "</a:t>
            </a:r>
            <a:r>
              <a:rPr lang="ru-RU" dirty="0" err="1" smtClean="0">
                <a:solidFill>
                  <a:schemeClr val="bg1"/>
                </a:solidFill>
              </a:rPr>
              <a:t>Від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шпа</a:t>
            </a:r>
            <a:r>
              <a:rPr lang="ru-RU" dirty="0" smtClean="0">
                <a:solidFill>
                  <a:schemeClr val="bg1"/>
                </a:solidFill>
              </a:rPr>
              <a:t>' </a:t>
            </a:r>
            <a:r>
              <a:rPr lang="ru-RU" dirty="0" err="1" smtClean="0">
                <a:solidFill>
                  <a:schemeClr val="bg1"/>
                </a:solidFill>
              </a:rPr>
              <a:t>церу</a:t>
            </a:r>
            <a:r>
              <a:rPr lang="ru-RU" dirty="0" smtClean="0">
                <a:solidFill>
                  <a:schemeClr val="bg1"/>
                </a:solidFill>
              </a:rPr>
              <a:t> до </a:t>
            </a:r>
            <a:r>
              <a:rPr lang="ru-RU" dirty="0" err="1" smtClean="0">
                <a:solidFill>
                  <a:schemeClr val="bg1"/>
                </a:solidFill>
              </a:rPr>
              <a:t>келішка</a:t>
            </a:r>
            <a:r>
              <a:rPr lang="ru-RU" dirty="0" smtClean="0">
                <a:solidFill>
                  <a:schemeClr val="bg1"/>
                </a:solidFill>
              </a:rPr>
              <a:t>" 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err="1" smtClean="0">
                <a:solidFill>
                  <a:schemeClr val="bg1"/>
                </a:solidFill>
              </a:rPr>
              <a:t>Головні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пункти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гастрономічної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подорожі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Комарніцький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І.О. </a:t>
            </a:r>
            <a:r>
              <a:rPr lang="ru-RU" dirty="0" err="1" smtClean="0">
                <a:solidFill>
                  <a:schemeClr val="bg1"/>
                </a:solidFill>
              </a:rPr>
              <a:t>Кулінарний</a:t>
            </a:r>
            <a:r>
              <a:rPr lang="ru-RU" dirty="0" smtClean="0">
                <a:solidFill>
                  <a:schemeClr val="bg1"/>
                </a:solidFill>
              </a:rPr>
              <a:t> туризм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:' стан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перспективи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регіонального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розвитку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контексті</a:t>
            </a:r>
            <a:r>
              <a:rPr lang="ru-RU" dirty="0" smtClean="0">
                <a:solidFill>
                  <a:schemeClr val="bg1"/>
                </a:solidFill>
              </a:rPr>
              <a:t>' Євро'2012 </a:t>
            </a:r>
            <a:r>
              <a:rPr lang="ru-RU" dirty="0" smtClean="0">
                <a:solidFill>
                  <a:schemeClr val="bg1"/>
                </a:solidFill>
              </a:rPr>
              <a:t>//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Географія</a:t>
            </a:r>
            <a:r>
              <a:rPr lang="ru-RU" dirty="0" smtClean="0">
                <a:solidFill>
                  <a:schemeClr val="bg1"/>
                </a:solidFill>
              </a:rPr>
              <a:t> та туризм. — </a:t>
            </a:r>
            <a:r>
              <a:rPr lang="ru-RU" dirty="0" err="1" smtClean="0">
                <a:solidFill>
                  <a:schemeClr val="bg1"/>
                </a:solidFill>
              </a:rPr>
              <a:t>Вип</a:t>
            </a:r>
            <a:r>
              <a:rPr lang="ru-RU" dirty="0" smtClean="0">
                <a:solidFill>
                  <a:schemeClr val="bg1"/>
                </a:solidFill>
              </a:rPr>
              <a:t>. 14. — 2011. — С. 100—115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Басюк</a:t>
            </a:r>
            <a:r>
              <a:rPr lang="ru-RU" dirty="0" smtClean="0">
                <a:solidFill>
                  <a:schemeClr val="bg1"/>
                </a:solidFill>
              </a:rPr>
              <a:t> Д.І. </a:t>
            </a:r>
            <a:r>
              <a:rPr lang="ru-RU" dirty="0" err="1" smtClean="0">
                <a:solidFill>
                  <a:schemeClr val="bg1"/>
                </a:solidFill>
              </a:rPr>
              <a:t>Інноваційний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розвиток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гастрономічно</a:t>
            </a:r>
            <a:r>
              <a:rPr lang="ru-RU" dirty="0" smtClean="0">
                <a:solidFill>
                  <a:schemeClr val="bg1"/>
                </a:solidFill>
              </a:rPr>
              <a:t>' го туризму в </a:t>
            </a:r>
            <a:r>
              <a:rPr lang="ru-RU" dirty="0" err="1" smtClean="0">
                <a:solidFill>
                  <a:schemeClr val="bg1"/>
                </a:solidFill>
              </a:rPr>
              <a:t>Україні</a:t>
            </a:r>
            <a:r>
              <a:rPr lang="ru-RU" dirty="0" smtClean="0">
                <a:solidFill>
                  <a:schemeClr val="bg1"/>
                </a:solidFill>
              </a:rPr>
              <a:t> / Д.І. </a:t>
            </a:r>
            <a:r>
              <a:rPr lang="ru-RU" dirty="0" err="1" smtClean="0">
                <a:solidFill>
                  <a:schemeClr val="bg1"/>
                </a:solidFill>
              </a:rPr>
              <a:t>Басюк</a:t>
            </a:r>
            <a:r>
              <a:rPr lang="ru-RU" dirty="0" smtClean="0">
                <a:solidFill>
                  <a:schemeClr val="bg1"/>
                </a:solidFill>
              </a:rPr>
              <a:t> // </a:t>
            </a:r>
            <a:r>
              <a:rPr lang="ru-RU" dirty="0" err="1" smtClean="0">
                <a:solidFill>
                  <a:schemeClr val="bg1"/>
                </a:solidFill>
              </a:rPr>
              <a:t>Наукові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праці</a:t>
            </a:r>
            <a:r>
              <a:rPr lang="ru-RU" dirty="0" smtClean="0">
                <a:solidFill>
                  <a:schemeClr val="bg1"/>
                </a:solidFill>
              </a:rPr>
              <a:t> НУХТ – 2012. — № 45. — С. 128—132. 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Вишневецька</a:t>
            </a:r>
            <a:r>
              <a:rPr lang="ru-RU" dirty="0" smtClean="0">
                <a:solidFill>
                  <a:schemeClr val="bg1"/>
                </a:solidFill>
              </a:rPr>
              <a:t> Г.Г. </a:t>
            </a:r>
            <a:r>
              <a:rPr lang="ru-RU" dirty="0" err="1" smtClean="0">
                <a:solidFill>
                  <a:schemeClr val="bg1"/>
                </a:solidFill>
              </a:rPr>
              <a:t>Потенціал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кулінарних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турів</a:t>
            </a:r>
            <a:r>
              <a:rPr lang="ru-RU" dirty="0" smtClean="0">
                <a:solidFill>
                  <a:schemeClr val="bg1"/>
                </a:solidFill>
              </a:rPr>
              <a:t> у </a:t>
            </a:r>
            <a:r>
              <a:rPr lang="ru-RU" dirty="0" err="1" smtClean="0">
                <a:solidFill>
                  <a:schemeClr val="bg1"/>
                </a:solidFill>
              </a:rPr>
              <a:t>контексті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спеціалізованого</a:t>
            </a:r>
            <a:r>
              <a:rPr lang="ru-RU" dirty="0" smtClean="0">
                <a:solidFill>
                  <a:schemeClr val="bg1"/>
                </a:solidFill>
              </a:rPr>
              <a:t> туризму // </a:t>
            </a:r>
            <a:r>
              <a:rPr lang="ru-RU" dirty="0" err="1" smtClean="0">
                <a:solidFill>
                  <a:schemeClr val="bg1"/>
                </a:solidFill>
              </a:rPr>
              <a:t>Географія</a:t>
            </a:r>
            <a:r>
              <a:rPr lang="ru-RU" dirty="0" smtClean="0">
                <a:solidFill>
                  <a:schemeClr val="bg1"/>
                </a:solidFill>
              </a:rPr>
              <a:t> тату' </a:t>
            </a:r>
            <a:r>
              <a:rPr lang="ru-RU" dirty="0" err="1" smtClean="0">
                <a:solidFill>
                  <a:schemeClr val="bg1"/>
                </a:solidFill>
              </a:rPr>
              <a:t>ризм</a:t>
            </a:r>
            <a:r>
              <a:rPr lang="ru-RU" dirty="0" smtClean="0">
                <a:solidFill>
                  <a:schemeClr val="bg1"/>
                </a:solidFill>
              </a:rPr>
              <a:t>. — </a:t>
            </a:r>
            <a:r>
              <a:rPr lang="ru-RU" dirty="0" err="1" smtClean="0">
                <a:solidFill>
                  <a:schemeClr val="bg1"/>
                </a:solidFill>
              </a:rPr>
              <a:t>Вип</a:t>
            </a:r>
            <a:r>
              <a:rPr lang="ru-RU" dirty="0" smtClean="0">
                <a:solidFill>
                  <a:schemeClr val="bg1"/>
                </a:solidFill>
              </a:rPr>
              <a:t>. 14. — 2011. — С. 100—115.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231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Винно-гастрономісний туризм</vt:lpstr>
      <vt:lpstr>Компетенції:</vt:lpstr>
      <vt:lpstr>Слайд 3</vt:lpstr>
      <vt:lpstr>Слайд 4</vt:lpstr>
      <vt:lpstr>Слайд 5</vt:lpstr>
      <vt:lpstr>Слайд 6</vt:lpstr>
      <vt:lpstr>Слайд 7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Винно-гастрономісний туризм</dc:title>
  <dc:creator>Юдін Ілля Дмитрович</dc:creator>
  <cp:lastModifiedBy>iyudin</cp:lastModifiedBy>
  <cp:revision>3</cp:revision>
  <dcterms:created xsi:type="dcterms:W3CDTF">2021-01-29T15:03:54Z</dcterms:created>
  <dcterms:modified xsi:type="dcterms:W3CDTF">2021-01-29T15:19:17Z</dcterms:modified>
</cp:coreProperties>
</file>